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6"/>
  </p:notesMasterIdLst>
  <p:sldIdLst>
    <p:sldId id="306" r:id="rId2"/>
    <p:sldId id="307" r:id="rId3"/>
    <p:sldId id="308" r:id="rId4"/>
    <p:sldId id="310" r:id="rId5"/>
    <p:sldId id="309" r:id="rId6"/>
    <p:sldId id="311" r:id="rId7"/>
    <p:sldId id="312" r:id="rId8"/>
    <p:sldId id="315" r:id="rId9"/>
    <p:sldId id="314" r:id="rId10"/>
    <p:sldId id="303" r:id="rId11"/>
    <p:sldId id="294" r:id="rId12"/>
    <p:sldId id="320" r:id="rId13"/>
    <p:sldId id="319" r:id="rId14"/>
    <p:sldId id="29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7FD"/>
    <a:srgbClr val="FEB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8" autoAdjust="0"/>
    <p:restoredTop sz="94660"/>
  </p:normalViewPr>
  <p:slideViewPr>
    <p:cSldViewPr>
      <p:cViewPr varScale="1">
        <p:scale>
          <a:sx n="46" d="100"/>
          <a:sy n="46" d="100"/>
        </p:scale>
        <p:origin x="-108"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0D9AF-9C70-42A2-B03E-EA0C8786C393}" type="datetimeFigureOut">
              <a:rPr lang="en-US" smtClean="0"/>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C55CE-15F9-4E6B-9460-5061D0FD93CE}" type="slidenum">
              <a:rPr lang="en-US" smtClean="0"/>
              <a:t>‹#›</a:t>
            </a:fld>
            <a:endParaRPr lang="en-US"/>
          </a:p>
        </p:txBody>
      </p:sp>
    </p:spTree>
    <p:extLst>
      <p:ext uri="{BB962C8B-B14F-4D97-AF65-F5344CB8AC3E}">
        <p14:creationId xmlns:p14="http://schemas.microsoft.com/office/powerpoint/2010/main" val="285441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C55CE-15F9-4E6B-9460-5061D0FD93CE}" type="slidenum">
              <a:rPr lang="en-US" smtClean="0"/>
              <a:t>3</a:t>
            </a:fld>
            <a:endParaRPr lang="en-US"/>
          </a:p>
        </p:txBody>
      </p:sp>
    </p:spTree>
    <p:extLst>
      <p:ext uri="{BB962C8B-B14F-4D97-AF65-F5344CB8AC3E}">
        <p14:creationId xmlns:p14="http://schemas.microsoft.com/office/powerpoint/2010/main" val="366724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89C2011-660D-4A3D-9D9B-409FEB4A286E}" type="datetimeFigureOut">
              <a:rPr lang="en-US" smtClean="0"/>
              <a:t>4/22/2020</a:t>
            </a:fld>
            <a:endParaRPr lang="en-US"/>
          </a:p>
        </p:txBody>
      </p:sp>
      <p:sp>
        <p:nvSpPr>
          <p:cNvPr id="8" name="Slide Number Placeholder 7"/>
          <p:cNvSpPr>
            <a:spLocks noGrp="1"/>
          </p:cNvSpPr>
          <p:nvPr>
            <p:ph type="sldNum" sz="quarter" idx="11"/>
          </p:nvPr>
        </p:nvSpPr>
        <p:spPr/>
        <p:txBody>
          <a:bodyPr/>
          <a:lstStyle/>
          <a:p>
            <a:fld id="{36D50487-4E4F-4E61-8B38-8880E42C1B0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C2011-660D-4A3D-9D9B-409FEB4A286E}"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50487-4E4F-4E61-8B38-8880E42C1B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C2011-660D-4A3D-9D9B-409FEB4A286E}"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50487-4E4F-4E61-8B38-8880E42C1B0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E76E3-BAC1-4238-8C3C-5B06552EF7BB}" type="slidenum">
              <a:rPr lang="en-US"/>
              <a:pPr>
                <a:defRPr/>
              </a:pPr>
              <a:t>‹#›</a:t>
            </a:fld>
            <a:endParaRPr lang="en-US"/>
          </a:p>
        </p:txBody>
      </p:sp>
    </p:spTree>
    <p:extLst>
      <p:ext uri="{BB962C8B-B14F-4D97-AF65-F5344CB8AC3E}">
        <p14:creationId xmlns:p14="http://schemas.microsoft.com/office/powerpoint/2010/main" val="47479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89C2011-660D-4A3D-9D9B-409FEB4A286E}"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50487-4E4F-4E61-8B38-8880E42C1B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C2011-660D-4A3D-9D9B-409FEB4A286E}"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50487-4E4F-4E61-8B38-8880E42C1B0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89C2011-660D-4A3D-9D9B-409FEB4A286E}"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50487-4E4F-4E61-8B38-8880E42C1B0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89C2011-660D-4A3D-9D9B-409FEB4A286E}"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50487-4E4F-4E61-8B38-8880E42C1B0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9C2011-660D-4A3D-9D9B-409FEB4A286E}"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50487-4E4F-4E61-8B38-8880E42C1B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C2011-660D-4A3D-9D9B-409FEB4A286E}"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50487-4E4F-4E61-8B38-8880E42C1B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C2011-660D-4A3D-9D9B-409FEB4A286E}"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50487-4E4F-4E61-8B38-8880E42C1B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C2011-660D-4A3D-9D9B-409FEB4A286E}"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50487-4E4F-4E61-8B38-8880E42C1B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89C2011-660D-4A3D-9D9B-409FEB4A286E}" type="datetimeFigureOut">
              <a:rPr lang="en-US" smtClean="0"/>
              <a:t>4/22/2020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6D50487-4E4F-4E61-8B38-8880E42C1B0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ages&amp;cd=&amp;cad=rja&amp;uact=8&amp;ved=2ahUKEwjc08vYn9ncAhVhmeAKHb4oBEYQjRx6BAgBEAU&amp;url=http://glaclp.com/&amp;psig=AOvVaw1xpjkwnrBu-dJQo7a6NQjp&amp;ust=1533673080696216"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ahUKEwiU84S2k9XYAhUFTd8KHXsjDBIQjRwIBw&amp;url=http://www.bsieng.com/?portfolio%3Dboston-childrens-hospital&amp;psig=AOvVaw19mIkob34CW1UPMMeSir0R&amp;ust=151594017842169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h79aAlNXYAhWo5IMKHdTmDZUQjRwIBw&amp;url=http://boston.cbslocal.com/2016/06/21/boston-childrens-hospital-us-news-and-world-report-rankings/&amp;psig=AOvVaw19mIkob34CW1UPMMeSir0R&amp;ust=1515940178421697"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www.google.com/url?sa=i&amp;rct=j&amp;q=&amp;esrc=s&amp;source=images&amp;cd=&amp;cad=rja&amp;uact=8&amp;ved=0ahUKEwjpt6rDj9jYAhUimuAKHVviCCgQjRwIBw&amp;url=http://www.childrenshospital.org/centers-and-services/child-neurology-residency-training-program/facilities&amp;psig=AOvVaw3tgEwy-7rY26k85RQz-xtE&amp;ust=1516042202197516"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vaS0_8DMAhXKNj4KHYbgDLQQjRwIBw&amp;url=http://www.collyd.com/2015/04/&amp;bvm=bv.121099550,d.cWw&amp;psig=AFQjCNGMGmDrztnc_Nk2EM9emQFq6Q160Q&amp;ust=1462471048752039"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SxMH1_sDMAhUEOT4KHcsCDbUQjRwIBw&amp;url=https://www.bostonglobe.com/business/2015/06/29/childrens/HzQAbchZv45qsilstG8GrN/story.html&amp;bvm=bv.121099550,d.cWw&amp;psig=AFQjCNHRC20qr3dE9tXK5FCmLRoo48TIKw&amp;ust=1462470887980876"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0075" y="2809875"/>
            <a:ext cx="7772400" cy="2384425"/>
          </a:xfrm>
        </p:spPr>
        <p:txBody>
          <a:bodyPr>
            <a:normAutofit fontScale="90000"/>
          </a:bodyPr>
          <a:lstStyle/>
          <a:p>
            <a:r>
              <a:rPr lang="en-US" altLang="en-US" dirty="0" smtClean="0">
                <a:solidFill>
                  <a:srgbClr val="00B0F0"/>
                </a:solidFill>
              </a:rPr>
              <a:t>My </a:t>
            </a:r>
            <a:r>
              <a:rPr lang="en-US" altLang="en-US" dirty="0">
                <a:solidFill>
                  <a:srgbClr val="00B0F0"/>
                </a:solidFill>
              </a:rPr>
              <a:t>Story About </a:t>
            </a:r>
            <a:r>
              <a:rPr lang="en-US" altLang="en-US" dirty="0" smtClean="0">
                <a:solidFill>
                  <a:srgbClr val="00B0F0"/>
                </a:solidFill>
              </a:rPr>
              <a:t>My </a:t>
            </a:r>
            <a:r>
              <a:rPr lang="en-US" altLang="en-US" dirty="0">
                <a:solidFill>
                  <a:srgbClr val="00B0F0"/>
                </a:solidFill>
              </a:rPr>
              <a:t>Baby </a:t>
            </a:r>
            <a:r>
              <a:rPr lang="en-US" altLang="en-US" dirty="0" smtClean="0">
                <a:solidFill>
                  <a:srgbClr val="00B0F0"/>
                </a:solidFill>
              </a:rPr>
              <a:t>Brother,</a:t>
            </a:r>
            <a:br>
              <a:rPr lang="en-US" altLang="en-US" dirty="0" smtClean="0">
                <a:solidFill>
                  <a:srgbClr val="00B0F0"/>
                </a:solidFill>
              </a:rPr>
            </a:br>
            <a:r>
              <a:rPr lang="en-US" altLang="en-US" dirty="0" smtClean="0">
                <a:solidFill>
                  <a:srgbClr val="00B0F0"/>
                </a:solidFill>
              </a:rPr>
              <a:t>Owen</a:t>
            </a:r>
            <a:endParaRPr lang="en-US" altLang="en-US" dirty="0" smtClean="0">
              <a:solidFill>
                <a:srgbClr val="00B0F0"/>
              </a:solidFill>
              <a:latin typeface="+mj-lt"/>
            </a:endParaRPr>
          </a:p>
        </p:txBody>
      </p:sp>
      <p:pic>
        <p:nvPicPr>
          <p:cNvPr id="2051" name="Picture 6" descr="C:\Users\ch126149\AppData\Local\Microsoft\Windows\Temporary Internet Files\Content.Outlook\N7AM72KJ\BCH_logo_centered_3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0999"/>
            <a:ext cx="33178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84450" y="2819400"/>
            <a:ext cx="5738813" cy="1046163"/>
          </a:xfrm>
          <a:prstGeom prst="rect">
            <a:avLst/>
          </a:prstGeom>
        </p:spPr>
        <p:txBody>
          <a:bodyPr>
            <a:spAutoFit/>
          </a:bodyPr>
          <a:lstStyle/>
          <a:p>
            <a:pPr>
              <a:defRPr/>
            </a:pPr>
            <a:r>
              <a:rPr lang="en-US" altLang="en-US" sz="4400" kern="0" dirty="0">
                <a:solidFill>
                  <a:srgbClr val="00B0F0"/>
                </a:solidFill>
                <a:latin typeface="Bodoni MT" pitchFamily="18" charset="0"/>
                <a:ea typeface="+mj-ea"/>
                <a:cs typeface="+mj-cs"/>
              </a:rPr>
              <a:t/>
            </a:r>
            <a:br>
              <a:rPr lang="en-US" altLang="en-US" sz="4400" kern="0" dirty="0">
                <a:solidFill>
                  <a:srgbClr val="00B0F0"/>
                </a:solidFill>
                <a:latin typeface="Bodoni MT" pitchFamily="18" charset="0"/>
                <a:ea typeface="+mj-ea"/>
                <a:cs typeface="+mj-cs"/>
              </a:rPr>
            </a:br>
            <a:endParaRPr lang="en-US" dirty="0"/>
          </a:p>
        </p:txBody>
      </p:sp>
      <p:sp>
        <p:nvSpPr>
          <p:cNvPr id="3" name="Rectangle 2"/>
          <p:cNvSpPr/>
          <p:nvPr/>
        </p:nvSpPr>
        <p:spPr>
          <a:xfrm>
            <a:off x="2667000" y="6096000"/>
            <a:ext cx="2786063"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http://www.childrenshospital.org/-/media/Images/child-life-services.ashx?h=150&amp;w=350&amp;la=en&amp;hash=F03DD4331C8743DB24E26A8364F78777BD0996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429250"/>
            <a:ext cx="3333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27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SC003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32" t="23298" r="5771" b="8522"/>
          <a:stretch/>
        </p:blipFill>
        <p:spPr>
          <a:xfrm>
            <a:off x="5562600" y="2590797"/>
            <a:ext cx="3276600" cy="31220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709937" y="304800"/>
            <a:ext cx="7772400" cy="1631216"/>
          </a:xfrm>
          <a:prstGeom prst="rect">
            <a:avLst/>
          </a:prstGeom>
        </p:spPr>
        <p:txBody>
          <a:bodyPr wrap="square">
            <a:spAutoFit/>
          </a:bodyPr>
          <a:lstStyle/>
          <a:p>
            <a:pPr algn="ctr"/>
            <a:r>
              <a:rPr lang="en-US" sz="2000" dirty="0" smtClean="0">
                <a:solidFill>
                  <a:srgbClr val="00B0F0"/>
                </a:solidFill>
                <a:latin typeface="+mj-lt"/>
              </a:rPr>
              <a:t>This is what Owen’s room and crib looks like. </a:t>
            </a:r>
          </a:p>
          <a:p>
            <a:pPr algn="ctr"/>
            <a:endParaRPr lang="en-US" sz="2000" dirty="0">
              <a:solidFill>
                <a:srgbClr val="00B0F0"/>
              </a:solidFill>
              <a:latin typeface="+mj-lt"/>
            </a:endParaRPr>
          </a:p>
          <a:p>
            <a:pPr algn="ctr"/>
            <a:r>
              <a:rPr lang="en-US" sz="2000" dirty="0" smtClean="0">
                <a:solidFill>
                  <a:srgbClr val="00B0F0"/>
                </a:solidFill>
                <a:latin typeface="+mj-lt"/>
              </a:rPr>
              <a:t>There are a lot of machines that can </a:t>
            </a:r>
            <a:r>
              <a:rPr lang="en-US" sz="2000" dirty="0" smtClean="0">
                <a:solidFill>
                  <a:srgbClr val="00B0F0"/>
                </a:solidFill>
                <a:latin typeface="+mj-lt"/>
              </a:rPr>
              <a:t>make loud noises, but this just tells the doctors and nurses how Owen’s body is feeling.</a:t>
            </a:r>
            <a:endParaRPr lang="en-US" sz="2000" dirty="0">
              <a:solidFill>
                <a:srgbClr val="00B0F0"/>
              </a:solidFill>
              <a:latin typeface="+mj-lt"/>
            </a:endParaRPr>
          </a:p>
        </p:txBody>
      </p:sp>
      <p:pic>
        <p:nvPicPr>
          <p:cNvPr id="5" name="Picture 2" descr="BFB86FF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457"/>
          <a:stretch/>
        </p:blipFill>
        <p:spPr bwMode="auto">
          <a:xfrm>
            <a:off x="533400" y="2402912"/>
            <a:ext cx="4759682" cy="349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2837041" y="4151801"/>
            <a:ext cx="1143001" cy="542928"/>
          </a:xfrm>
          <a:prstGeom prst="wedgeRoundRectCallout">
            <a:avLst>
              <a:gd name="adj1" fmla="val 17846"/>
              <a:gd name="adj2" fmla="val 974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2913241" y="4134724"/>
            <a:ext cx="1143000" cy="415498"/>
          </a:xfrm>
          <a:prstGeom prst="rect">
            <a:avLst/>
          </a:prstGeom>
          <a:noFill/>
        </p:spPr>
        <p:txBody>
          <a:bodyPr wrap="square" rtlCol="0">
            <a:spAutoFit/>
          </a:bodyPr>
          <a:lstStyle/>
          <a:p>
            <a:r>
              <a:rPr lang="en-US" sz="1050" dirty="0" smtClean="0">
                <a:solidFill>
                  <a:srgbClr val="00B0F0"/>
                </a:solidFill>
                <a:latin typeface="+mj-lt"/>
              </a:rPr>
              <a:t>This is where Mommy rests!</a:t>
            </a:r>
            <a:endParaRPr lang="en-US" sz="1050" dirty="0">
              <a:solidFill>
                <a:srgbClr val="00B0F0"/>
              </a:solidFill>
              <a:latin typeface="+mj-lt"/>
            </a:endParaRPr>
          </a:p>
        </p:txBody>
      </p:sp>
    </p:spTree>
    <p:extLst>
      <p:ext uri="{BB962C8B-B14F-4D97-AF65-F5344CB8AC3E}">
        <p14:creationId xmlns:p14="http://schemas.microsoft.com/office/powerpoint/2010/main" val="25013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7772400" cy="2246769"/>
          </a:xfrm>
          <a:prstGeom prst="rect">
            <a:avLst/>
          </a:prstGeom>
        </p:spPr>
        <p:txBody>
          <a:bodyPr wrap="square">
            <a:spAutoFit/>
          </a:bodyPr>
          <a:lstStyle/>
          <a:p>
            <a:pPr algn="ctr"/>
            <a:r>
              <a:rPr lang="en-US" sz="2800" dirty="0" smtClean="0">
                <a:solidFill>
                  <a:srgbClr val="00B0F0"/>
                </a:solidFill>
                <a:latin typeface="+mj-lt"/>
              </a:rPr>
              <a:t>Right now, Owen needs to stay more nights in the hospital until he gets better and stronger! When the doctors and nurses say that he is better, he will go home to play with you again!</a:t>
            </a:r>
            <a:endParaRPr lang="en-US" sz="2800" dirty="0">
              <a:solidFill>
                <a:srgbClr val="00B0F0"/>
              </a:solidFill>
              <a:latin typeface="+mj-lt"/>
            </a:endParaRPr>
          </a:p>
        </p:txBody>
      </p:sp>
      <p:pic>
        <p:nvPicPr>
          <p:cNvPr id="2050" name="Picture 2" descr="C:\Users\ch138548\AppData\Local\Microsoft\Windows\Temporary Internet Files\Content.IE5\LU9LU876\14491-illustration-of-a-hous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886200"/>
            <a:ext cx="2461901" cy="246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8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620000" cy="2677656"/>
          </a:xfrm>
          <a:prstGeom prst="rect">
            <a:avLst/>
          </a:prstGeom>
        </p:spPr>
        <p:txBody>
          <a:bodyPr wrap="square">
            <a:spAutoFit/>
          </a:bodyPr>
          <a:lstStyle/>
          <a:p>
            <a:pPr algn="ctr"/>
            <a:r>
              <a:rPr lang="en-US" altLang="en-US" sz="2400" dirty="0">
                <a:solidFill>
                  <a:srgbClr val="00B0F0"/>
                </a:solidFill>
                <a:latin typeface="+mj-lt"/>
              </a:rPr>
              <a:t>Some kids say that it can help to have a </a:t>
            </a:r>
            <a:r>
              <a:rPr lang="en-US" altLang="en-US" sz="2400" dirty="0" smtClean="0">
                <a:solidFill>
                  <a:srgbClr val="00B0F0"/>
                </a:solidFill>
                <a:latin typeface="+mj-lt"/>
              </a:rPr>
              <a:t>special job </a:t>
            </a:r>
            <a:r>
              <a:rPr lang="en-US" altLang="en-US" sz="2400" dirty="0">
                <a:solidFill>
                  <a:srgbClr val="00B0F0"/>
                </a:solidFill>
                <a:latin typeface="+mj-lt"/>
              </a:rPr>
              <a:t>when they’re away from their brother or </a:t>
            </a:r>
            <a:r>
              <a:rPr lang="en-US" altLang="en-US" sz="2400" dirty="0" smtClean="0">
                <a:solidFill>
                  <a:srgbClr val="00B0F0"/>
                </a:solidFill>
                <a:latin typeface="+mj-lt"/>
              </a:rPr>
              <a:t>sister. Some kids </a:t>
            </a:r>
            <a:r>
              <a:rPr lang="en-US" altLang="en-US" sz="2400" dirty="0">
                <a:solidFill>
                  <a:srgbClr val="00B0F0"/>
                </a:solidFill>
                <a:latin typeface="+mj-lt"/>
              </a:rPr>
              <a:t>like </a:t>
            </a:r>
            <a:r>
              <a:rPr lang="en-US" altLang="en-US" sz="2400" dirty="0" smtClean="0">
                <a:solidFill>
                  <a:srgbClr val="00B0F0"/>
                </a:solidFill>
                <a:latin typeface="+mj-lt"/>
              </a:rPr>
              <a:t>to draw </a:t>
            </a:r>
            <a:r>
              <a:rPr lang="en-US" altLang="en-US" sz="2400" dirty="0">
                <a:solidFill>
                  <a:srgbClr val="00B0F0"/>
                </a:solidFill>
                <a:latin typeface="+mj-lt"/>
              </a:rPr>
              <a:t>a picture to hang in </a:t>
            </a:r>
            <a:r>
              <a:rPr lang="en-US" altLang="en-US" sz="2400" dirty="0" smtClean="0">
                <a:solidFill>
                  <a:srgbClr val="00B0F0"/>
                </a:solidFill>
                <a:latin typeface="+mj-lt"/>
              </a:rPr>
              <a:t>brother’s crib/room or pick </a:t>
            </a:r>
            <a:r>
              <a:rPr lang="en-US" altLang="en-US" sz="2400" dirty="0">
                <a:solidFill>
                  <a:srgbClr val="00B0F0"/>
                </a:solidFill>
                <a:latin typeface="+mj-lt"/>
              </a:rPr>
              <a:t>out his favorite stuffed animal or </a:t>
            </a:r>
            <a:r>
              <a:rPr lang="en-US" altLang="en-US" sz="2400" dirty="0" smtClean="0">
                <a:solidFill>
                  <a:srgbClr val="00B0F0"/>
                </a:solidFill>
                <a:latin typeface="+mj-lt"/>
              </a:rPr>
              <a:t>book to </a:t>
            </a:r>
            <a:r>
              <a:rPr lang="en-US" altLang="en-US" sz="2400" dirty="0">
                <a:solidFill>
                  <a:srgbClr val="00B0F0"/>
                </a:solidFill>
                <a:latin typeface="+mj-lt"/>
              </a:rPr>
              <a:t>send to him. </a:t>
            </a:r>
            <a:endParaRPr lang="en-US" altLang="en-US" sz="2400" dirty="0" smtClean="0">
              <a:solidFill>
                <a:srgbClr val="00B0F0"/>
              </a:solidFill>
              <a:latin typeface="+mj-lt"/>
            </a:endParaRPr>
          </a:p>
          <a:p>
            <a:pPr algn="ctr"/>
            <a:endParaRPr lang="en-US" altLang="en-US" sz="2400" dirty="0">
              <a:solidFill>
                <a:srgbClr val="00B0F0"/>
              </a:solidFill>
              <a:latin typeface="+mj-lt"/>
            </a:endParaRPr>
          </a:p>
          <a:p>
            <a:pPr algn="ctr"/>
            <a:r>
              <a:rPr lang="en-US" altLang="en-US" sz="2400" dirty="0" smtClean="0">
                <a:solidFill>
                  <a:srgbClr val="00B0F0"/>
                </a:solidFill>
                <a:latin typeface="+mj-lt"/>
              </a:rPr>
              <a:t>What do you think Owen might like?</a:t>
            </a:r>
            <a:endParaRPr lang="en-US" altLang="en-US" sz="2400" dirty="0">
              <a:solidFill>
                <a:srgbClr val="00B0F0"/>
              </a:solidFill>
              <a:latin typeface="+mj-lt"/>
            </a:endParaRPr>
          </a:p>
        </p:txBody>
      </p:sp>
      <p:pic>
        <p:nvPicPr>
          <p:cNvPr id="1027" name="Picture 3" descr="C:\Users\ch138548\AppData\Local\Microsoft\Windows\Temporary Internet Files\Content.IE5\GLFSF0SI\crayola-cray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581400"/>
            <a:ext cx="266366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h138548\AppData\Local\Microsoft\Windows\Temporary Internet Files\Content.IE5\GLFSF0SI\teddy_by_fenixproduction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505200"/>
            <a:ext cx="177838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2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child lif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88" y="2955985"/>
            <a:ext cx="8030579" cy="24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914400" y="381000"/>
            <a:ext cx="769619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00B0F0"/>
                </a:solidFill>
                <a:latin typeface="+mj-lt"/>
              </a:rPr>
              <a:t>Hi! I am Jamie. I am the child life specialist that made this book just for you! My job is to bring fun to the hospital and help brothers and sisters understand what the hospital is like. If you feel scared or worried, have questions, or just want to play, I, or another child life specialist can help you!</a:t>
            </a:r>
          </a:p>
          <a:p>
            <a:pPr algn="ctr" eaLnBrk="1" hangingPunct="1">
              <a:spcBef>
                <a:spcPct val="0"/>
              </a:spcBef>
              <a:buFontTx/>
              <a:buNone/>
            </a:pPr>
            <a:endParaRPr lang="en-US" altLang="en-US" sz="2800" dirty="0">
              <a:solidFill>
                <a:srgbClr val="00B0F0"/>
              </a:solidFill>
              <a:latin typeface="+mj-lt"/>
            </a:endParaRPr>
          </a:p>
          <a:p>
            <a:pPr algn="ctr" eaLnBrk="1" hangingPunct="1">
              <a:spcBef>
                <a:spcPct val="0"/>
              </a:spcBef>
              <a:buFontTx/>
              <a:buNone/>
            </a:pPr>
            <a:endParaRPr lang="en-US" altLang="en-US" sz="2800" dirty="0" smtClean="0">
              <a:solidFill>
                <a:srgbClr val="00B0F0"/>
              </a:solidFill>
              <a:latin typeface="+mj-lt"/>
            </a:endParaRPr>
          </a:p>
          <a:p>
            <a:pPr algn="ctr" eaLnBrk="1" hangingPunct="1">
              <a:spcBef>
                <a:spcPct val="0"/>
              </a:spcBef>
              <a:buFontTx/>
              <a:buNone/>
            </a:pPr>
            <a:endParaRPr lang="en-US" altLang="en-US" sz="2800" dirty="0">
              <a:solidFill>
                <a:srgbClr val="00B0F0"/>
              </a:solidFill>
              <a:latin typeface="+mj-lt"/>
            </a:endParaRPr>
          </a:p>
          <a:p>
            <a:pPr algn="ctr" eaLnBrk="1" hangingPunct="1">
              <a:spcBef>
                <a:spcPct val="0"/>
              </a:spcBef>
              <a:buFontTx/>
              <a:buNone/>
            </a:pPr>
            <a:endParaRPr lang="en-US" altLang="en-US" sz="2800" dirty="0" smtClean="0">
              <a:solidFill>
                <a:srgbClr val="00B0F0"/>
              </a:solidFill>
              <a:latin typeface="+mj-lt"/>
            </a:endParaRPr>
          </a:p>
          <a:p>
            <a:pPr algn="ctr" eaLnBrk="1" hangingPunct="1">
              <a:spcBef>
                <a:spcPct val="0"/>
              </a:spcBef>
              <a:buFontTx/>
              <a:buNone/>
            </a:pPr>
            <a:endParaRPr lang="en-US" altLang="en-US" sz="2800" dirty="0">
              <a:solidFill>
                <a:srgbClr val="00B0F0"/>
              </a:solidFill>
              <a:latin typeface="+mj-lt"/>
            </a:endParaRPr>
          </a:p>
          <a:p>
            <a:pPr algn="ctr" eaLnBrk="1" hangingPunct="1">
              <a:spcBef>
                <a:spcPct val="0"/>
              </a:spcBef>
              <a:buFontTx/>
              <a:buNone/>
            </a:pPr>
            <a:endParaRPr lang="en-US" altLang="en-US" sz="2800" dirty="0" smtClean="0">
              <a:solidFill>
                <a:srgbClr val="00B0F0"/>
              </a:solidFill>
              <a:latin typeface="+mj-lt"/>
            </a:endParaRPr>
          </a:p>
          <a:p>
            <a:pPr algn="ctr" eaLnBrk="1" hangingPunct="1">
              <a:spcBef>
                <a:spcPct val="0"/>
              </a:spcBef>
              <a:buFontTx/>
              <a:buNone/>
            </a:pPr>
            <a:endParaRPr lang="en-US" altLang="en-US" sz="2800" dirty="0" smtClean="0">
              <a:solidFill>
                <a:srgbClr val="00B0F0"/>
              </a:solidFill>
              <a:latin typeface="+mj-lt"/>
            </a:endParaRPr>
          </a:p>
          <a:p>
            <a:pPr algn="ctr" eaLnBrk="1" hangingPunct="1">
              <a:spcBef>
                <a:spcPct val="0"/>
              </a:spcBef>
              <a:buFontTx/>
              <a:buNone/>
            </a:pPr>
            <a:endParaRPr lang="en-US" altLang="en-US" sz="2800" dirty="0">
              <a:solidFill>
                <a:srgbClr val="00B0F0"/>
              </a:solidFill>
              <a:latin typeface="+mj-lt"/>
            </a:endParaRPr>
          </a:p>
          <a:p>
            <a:pPr algn="ctr" eaLnBrk="1" hangingPunct="1">
              <a:spcBef>
                <a:spcPct val="0"/>
              </a:spcBef>
              <a:buFontTx/>
              <a:buNone/>
            </a:pPr>
            <a:r>
              <a:rPr lang="en-US" altLang="en-US" sz="2800" dirty="0" smtClean="0">
                <a:solidFill>
                  <a:srgbClr val="00B0F0"/>
                </a:solidFill>
                <a:latin typeface="+mj-lt"/>
              </a:rPr>
              <a:t>If you come to visit, maybe I can meet you! </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6363" y="3047420"/>
            <a:ext cx="1696012" cy="226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54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550" y="2211922"/>
            <a:ext cx="7772400" cy="1569660"/>
          </a:xfrm>
          <a:prstGeom prst="rect">
            <a:avLst/>
          </a:prstGeom>
        </p:spPr>
        <p:txBody>
          <a:bodyPr wrap="square">
            <a:spAutoFit/>
          </a:bodyPr>
          <a:lstStyle/>
          <a:p>
            <a:pPr algn="ctr"/>
            <a:r>
              <a:rPr lang="en-US" sz="9600" dirty="0" smtClean="0">
                <a:solidFill>
                  <a:srgbClr val="00B0F0"/>
                </a:solidFill>
                <a:latin typeface="+mj-lt"/>
              </a:rPr>
              <a:t>The End!</a:t>
            </a:r>
            <a:endParaRPr lang="en-US" sz="9600" dirty="0">
              <a:solidFill>
                <a:srgbClr val="00B0F0"/>
              </a:solidFill>
              <a:latin typeface="+mj-lt"/>
            </a:endParaRPr>
          </a:p>
        </p:txBody>
      </p:sp>
    </p:spTree>
    <p:extLst>
      <p:ext uri="{BB962C8B-B14F-4D97-AF65-F5344CB8AC3E}">
        <p14:creationId xmlns:p14="http://schemas.microsoft.com/office/powerpoint/2010/main" val="162161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66800" y="1295400"/>
            <a:ext cx="7772400" cy="464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dirty="0" smtClean="0">
              <a:solidFill>
                <a:srgbClr val="00B0F0"/>
              </a:solidFill>
              <a:latin typeface="Bodoni MT" pitchFamily="18" charset="0"/>
            </a:endParaRPr>
          </a:p>
        </p:txBody>
      </p:sp>
      <p:sp>
        <p:nvSpPr>
          <p:cNvPr id="6" name="Rectangle 2"/>
          <p:cNvSpPr txBox="1">
            <a:spLocks noChangeArrowheads="1"/>
          </p:cNvSpPr>
          <p:nvPr/>
        </p:nvSpPr>
        <p:spPr>
          <a:xfrm>
            <a:off x="762000" y="1143000"/>
            <a:ext cx="7772400" cy="3352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dirty="0" smtClean="0">
              <a:solidFill>
                <a:srgbClr val="00B0F0"/>
              </a:solidFill>
              <a:latin typeface="Bodoni MT" pitchFamily="18" charset="0"/>
            </a:endParaRPr>
          </a:p>
        </p:txBody>
      </p:sp>
      <p:sp>
        <p:nvSpPr>
          <p:cNvPr id="7" name="Rectangle 2"/>
          <p:cNvSpPr txBox="1">
            <a:spLocks noChangeArrowheads="1"/>
          </p:cNvSpPr>
          <p:nvPr/>
        </p:nvSpPr>
        <p:spPr>
          <a:xfrm>
            <a:off x="762000" y="1905000"/>
            <a:ext cx="7772400" cy="2155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dirty="0" smtClean="0">
              <a:solidFill>
                <a:srgbClr val="00B0F0"/>
              </a:solidFill>
              <a:latin typeface="Bodoni MT" pitchFamily="18" charset="0"/>
            </a:endParaRPr>
          </a:p>
        </p:txBody>
      </p:sp>
      <p:sp>
        <p:nvSpPr>
          <p:cNvPr id="8" name="Rectangle 2"/>
          <p:cNvSpPr txBox="1">
            <a:spLocks noChangeArrowheads="1"/>
          </p:cNvSpPr>
          <p:nvPr/>
        </p:nvSpPr>
        <p:spPr>
          <a:xfrm>
            <a:off x="342900" y="109263"/>
            <a:ext cx="8458200" cy="31511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solidFill>
                  <a:srgbClr val="00B0F0"/>
                </a:solidFill>
              </a:rPr>
              <a:t>Owen is at Boston Children’s Hospital right now. </a:t>
            </a:r>
          </a:p>
          <a:p>
            <a:endParaRPr lang="en-US" altLang="en-US" sz="4000" dirty="0">
              <a:solidFill>
                <a:srgbClr val="00B0F0"/>
              </a:solidFill>
            </a:endParaRPr>
          </a:p>
          <a:p>
            <a:r>
              <a:rPr lang="en-US" altLang="en-US" sz="2800" dirty="0" smtClean="0">
                <a:solidFill>
                  <a:srgbClr val="00B0F0"/>
                </a:solidFill>
              </a:rPr>
              <a:t>This is what the hospital looks like on the outside!</a:t>
            </a:r>
          </a:p>
        </p:txBody>
      </p:sp>
      <p:pic>
        <p:nvPicPr>
          <p:cNvPr id="2" name="Picture 2" descr="Image result for boston children's hospit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7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533400" y="1624010"/>
            <a:ext cx="8229600" cy="2185988"/>
          </a:xfrm>
        </p:spPr>
        <p:txBody>
          <a:bodyPr/>
          <a:lstStyle/>
          <a:p>
            <a:pPr marL="0" indent="0" eaLnBrk="1" hangingPunct="1">
              <a:buFontTx/>
              <a:buNone/>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p:txBody>
      </p:sp>
      <p:sp>
        <p:nvSpPr>
          <p:cNvPr id="7" name="Rectangle 2"/>
          <p:cNvSpPr txBox="1">
            <a:spLocks noChangeArrowheads="1"/>
          </p:cNvSpPr>
          <p:nvPr/>
        </p:nvSpPr>
        <p:spPr>
          <a:xfrm>
            <a:off x="4267199" y="3733801"/>
            <a:ext cx="4878593" cy="2535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dirty="0" smtClean="0">
                <a:solidFill>
                  <a:srgbClr val="00B0F0"/>
                </a:solidFill>
              </a:rPr>
              <a:t>This hospital is </a:t>
            </a:r>
          </a:p>
          <a:p>
            <a:r>
              <a:rPr lang="en-US" altLang="en-US" sz="2000" dirty="0" smtClean="0">
                <a:solidFill>
                  <a:srgbClr val="00B0F0"/>
                </a:solidFill>
              </a:rPr>
              <a:t>special because it’s just for</a:t>
            </a:r>
          </a:p>
          <a:p>
            <a:r>
              <a:rPr lang="en-US" altLang="en-US" sz="2000" dirty="0" smtClean="0">
                <a:solidFill>
                  <a:srgbClr val="00B0F0"/>
                </a:solidFill>
              </a:rPr>
              <a:t> kids and babies. </a:t>
            </a:r>
            <a:endParaRPr lang="en-US" altLang="en-US" sz="2000" dirty="0" smtClean="0">
              <a:solidFill>
                <a:srgbClr val="00B0F0"/>
              </a:solidFill>
            </a:endParaRPr>
          </a:p>
          <a:p>
            <a:endParaRPr lang="en-US" altLang="en-US" sz="2000" dirty="0" smtClean="0">
              <a:solidFill>
                <a:srgbClr val="00B0F0"/>
              </a:solidFill>
            </a:endParaRPr>
          </a:p>
          <a:p>
            <a:r>
              <a:rPr lang="en-US" altLang="en-US" sz="2000" dirty="0" smtClean="0">
                <a:solidFill>
                  <a:srgbClr val="00B0F0"/>
                </a:solidFill>
              </a:rPr>
              <a:t>Some </a:t>
            </a:r>
            <a:r>
              <a:rPr lang="en-US" altLang="en-US" sz="2000" dirty="0" smtClean="0">
                <a:solidFill>
                  <a:srgbClr val="00B0F0"/>
                </a:solidFill>
              </a:rPr>
              <a:t> kids </a:t>
            </a:r>
            <a:r>
              <a:rPr lang="en-US" altLang="en-US" sz="2000" dirty="0" smtClean="0">
                <a:solidFill>
                  <a:srgbClr val="00B0F0"/>
                </a:solidFill>
              </a:rPr>
              <a:t>are </a:t>
            </a:r>
            <a:r>
              <a:rPr lang="en-US" altLang="en-US" sz="2000" dirty="0" smtClean="0">
                <a:solidFill>
                  <a:srgbClr val="00B0F0"/>
                </a:solidFill>
              </a:rPr>
              <a:t>sick, some need surgery, and some are visitors! </a:t>
            </a:r>
          </a:p>
          <a:p>
            <a:endParaRPr lang="en-US" altLang="en-US" sz="2000" dirty="0" smtClean="0">
              <a:solidFill>
                <a:srgbClr val="0070C0"/>
              </a:solidFill>
            </a:endParaRPr>
          </a:p>
          <a:p>
            <a:r>
              <a:rPr lang="en-US" altLang="en-US" sz="2000" dirty="0" smtClean="0">
                <a:solidFill>
                  <a:srgbClr val="0070C0"/>
                </a:solidFill>
              </a:rPr>
              <a:t>Owen </a:t>
            </a:r>
            <a:r>
              <a:rPr lang="en-US" altLang="en-US" sz="2000" dirty="0" smtClean="0">
                <a:solidFill>
                  <a:srgbClr val="0070C0"/>
                </a:solidFill>
              </a:rPr>
              <a:t>is sick.</a:t>
            </a:r>
          </a:p>
        </p:txBody>
      </p:sp>
      <p:pic>
        <p:nvPicPr>
          <p:cNvPr id="2050" name="Picture 2" descr="Image result for boston children's hospit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685" y="0"/>
            <a:ext cx="6404108" cy="36067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oston children's hospital ICU">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 y="0"/>
            <a:ext cx="4157942" cy="6248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6" descr="C:\Users\ch126149\AppData\Local\Microsoft\Windows\Temporary Internet Files\Content.Outlook\N7AM72KJ\BCH_logo_centered_300dp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524" y="5120286"/>
            <a:ext cx="3810000" cy="114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49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ltLang="en-US" sz="2400" dirty="0">
                <a:solidFill>
                  <a:srgbClr val="00B0F0"/>
                </a:solidFill>
                <a:latin typeface="+mj-lt"/>
              </a:rPr>
              <a:t>We do </a:t>
            </a:r>
            <a:r>
              <a:rPr lang="en-US" altLang="en-US" sz="2400" b="1" u="sng" dirty="0">
                <a:solidFill>
                  <a:srgbClr val="00B0F0"/>
                </a:solidFill>
                <a:latin typeface="+mj-lt"/>
              </a:rPr>
              <a:t>not</a:t>
            </a:r>
            <a:r>
              <a:rPr lang="en-US" altLang="en-US" sz="2400" dirty="0">
                <a:solidFill>
                  <a:srgbClr val="00B0F0"/>
                </a:solidFill>
                <a:latin typeface="+mj-lt"/>
              </a:rPr>
              <a:t> always need to go to the hospital when we are sick. </a:t>
            </a:r>
            <a:r>
              <a:rPr lang="en-US" altLang="en-US" dirty="0">
                <a:solidFill>
                  <a:srgbClr val="9933FF"/>
                </a:solidFill>
              </a:rPr>
              <a:t/>
            </a:r>
            <a:br>
              <a:rPr lang="en-US" altLang="en-US" dirty="0">
                <a:solidFill>
                  <a:srgbClr val="9933FF"/>
                </a:solidFill>
              </a:rPr>
            </a:br>
            <a:endParaRPr lang="en-US" dirty="0"/>
          </a:p>
        </p:txBody>
      </p:sp>
      <p:sp>
        <p:nvSpPr>
          <p:cNvPr id="3" name="Text Placeholder 2"/>
          <p:cNvSpPr>
            <a:spLocks noGrp="1"/>
          </p:cNvSpPr>
          <p:nvPr>
            <p:ph type="body" sz="half" idx="1"/>
          </p:nvPr>
        </p:nvSpPr>
        <p:spPr>
          <a:xfrm>
            <a:off x="381000" y="2057400"/>
            <a:ext cx="8229600" cy="3581400"/>
          </a:xfrm>
        </p:spPr>
        <p:txBody>
          <a:bodyPr>
            <a:normAutofit/>
          </a:bodyPr>
          <a:lstStyle/>
          <a:p>
            <a:pPr marL="0" indent="0">
              <a:buNone/>
            </a:pPr>
            <a:endParaRPr lang="en-US" altLang="en-US" dirty="0">
              <a:solidFill>
                <a:srgbClr val="0070C0"/>
              </a:solidFill>
            </a:endParaRPr>
          </a:p>
          <a:p>
            <a:pPr marL="0" indent="0">
              <a:buNone/>
            </a:pPr>
            <a:r>
              <a:rPr lang="en-US" altLang="en-US" dirty="0" smtClean="0">
                <a:solidFill>
                  <a:srgbClr val="0070C0"/>
                </a:solidFill>
              </a:rPr>
              <a:t>Since Owen is a new baby, he needs different help </a:t>
            </a:r>
            <a:r>
              <a:rPr lang="en-US" altLang="en-US" smtClean="0">
                <a:solidFill>
                  <a:srgbClr val="0070C0"/>
                </a:solidFill>
              </a:rPr>
              <a:t>from doctors and </a:t>
            </a:r>
            <a:r>
              <a:rPr lang="en-US" altLang="en-US" dirty="0" smtClean="0">
                <a:solidFill>
                  <a:srgbClr val="0070C0"/>
                </a:solidFill>
              </a:rPr>
              <a:t>different medicine than a big kid because his body is learning how to work and his body isn’t as strong as your body yet! </a:t>
            </a:r>
            <a:endParaRPr lang="en-US" altLang="en-US" dirty="0">
              <a:solidFill>
                <a:srgbClr val="0070C0"/>
              </a:solidFill>
            </a:endParaRPr>
          </a:p>
          <a:p>
            <a:endParaRPr lang="en-US" dirty="0"/>
          </a:p>
        </p:txBody>
      </p:sp>
    </p:spTree>
    <p:extLst>
      <p:ext uri="{BB962C8B-B14F-4D97-AF65-F5344CB8AC3E}">
        <p14:creationId xmlns:p14="http://schemas.microsoft.com/office/powerpoint/2010/main" val="310226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81200"/>
            <a:ext cx="8153400" cy="1692771"/>
          </a:xfrm>
          <a:prstGeom prst="rect">
            <a:avLst/>
          </a:prstGeom>
          <a:solidFill>
            <a:schemeClr val="bg1"/>
          </a:solidFill>
        </p:spPr>
        <p:txBody>
          <a:bodyPr wrap="square">
            <a:spAutoFit/>
          </a:bodyPr>
          <a:lstStyle/>
          <a:p>
            <a:pPr lvl="0" algn="ctr"/>
            <a:endParaRPr lang="en-US" sz="3200" dirty="0">
              <a:solidFill>
                <a:srgbClr val="00B0F0"/>
              </a:solidFill>
              <a:latin typeface="+mj-lt"/>
            </a:endParaRPr>
          </a:p>
          <a:p>
            <a:pPr lvl="0" algn="ctr"/>
            <a:r>
              <a:rPr lang="en-US" sz="3600" dirty="0" smtClean="0">
                <a:solidFill>
                  <a:srgbClr val="00B0F0"/>
                </a:solidFill>
                <a:latin typeface="+mj-lt"/>
              </a:rPr>
              <a:t>Here are </a:t>
            </a:r>
            <a:r>
              <a:rPr lang="en-US" sz="3600" dirty="0">
                <a:solidFill>
                  <a:srgbClr val="00B0F0"/>
                </a:solidFill>
                <a:latin typeface="+mj-lt"/>
              </a:rPr>
              <a:t>some pictures of what the hospital looks like inside!  </a:t>
            </a:r>
          </a:p>
        </p:txBody>
      </p:sp>
    </p:spTree>
    <p:extLst>
      <p:ext uri="{BB962C8B-B14F-4D97-AF65-F5344CB8AC3E}">
        <p14:creationId xmlns:p14="http://schemas.microsoft.com/office/powerpoint/2010/main" val="168056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762000" y="228600"/>
            <a:ext cx="7467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solidFill>
                  <a:srgbClr val="00B0F0"/>
                </a:solidFill>
                <a:latin typeface="+mj-lt"/>
              </a:rPr>
              <a:t>This is the first stop at the hospital. </a:t>
            </a:r>
          </a:p>
          <a:p>
            <a:pPr algn="ctr" eaLnBrk="1" hangingPunct="1">
              <a:spcBef>
                <a:spcPct val="0"/>
              </a:spcBef>
              <a:buFontTx/>
              <a:buNone/>
            </a:pPr>
            <a:endParaRPr lang="en-US" altLang="en-US" sz="2800" dirty="0" smtClean="0">
              <a:solidFill>
                <a:srgbClr val="00B0F0"/>
              </a:solidFill>
              <a:latin typeface="+mj-lt"/>
            </a:endParaRPr>
          </a:p>
          <a:p>
            <a:pPr algn="ctr" eaLnBrk="1" hangingPunct="1">
              <a:spcBef>
                <a:spcPct val="0"/>
              </a:spcBef>
              <a:buFontTx/>
              <a:buNone/>
            </a:pPr>
            <a:endParaRPr lang="en-US" altLang="en-US" sz="2800" dirty="0">
              <a:solidFill>
                <a:srgbClr val="00B0F0"/>
              </a:solidFill>
              <a:latin typeface="+mj-lt"/>
            </a:endParaRPr>
          </a:p>
          <a:p>
            <a:pPr algn="ctr" eaLnBrk="1" hangingPunct="1">
              <a:spcBef>
                <a:spcPct val="0"/>
              </a:spcBef>
              <a:buFontTx/>
              <a:buNone/>
            </a:pPr>
            <a:r>
              <a:rPr lang="en-US" altLang="en-US" sz="2800" dirty="0" smtClean="0">
                <a:solidFill>
                  <a:srgbClr val="00B0F0"/>
                </a:solidFill>
                <a:latin typeface="+mj-lt"/>
              </a:rPr>
              <a:t>When kids come to visit, they get a special dinosaur sticker! </a:t>
            </a:r>
            <a:endParaRPr lang="en-US" altLang="en-US" sz="2800" dirty="0">
              <a:solidFill>
                <a:srgbClr val="00B0F0"/>
              </a:solidFill>
              <a:latin typeface="+mj-lt"/>
            </a:endParaRPr>
          </a:p>
        </p:txBody>
      </p:sp>
      <p:pic>
        <p:nvPicPr>
          <p:cNvPr id="5123" name="Picture 2" descr="S:\_PS.Private\Child Life\Environment Book\new lobby front de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919394"/>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S:\_PS.Private\Child Life\Areas &amp; Units\Cardiology\Siblings\8 South Sibling Books\DSC04686.JPG"/>
          <p:cNvPicPr>
            <a:picLocks noChangeAspect="1" noChangeArrowheads="1"/>
          </p:cNvPicPr>
          <p:nvPr/>
        </p:nvPicPr>
        <p:blipFill>
          <a:blip r:embed="rId3">
            <a:extLst>
              <a:ext uri="{28A0092B-C50C-407E-A947-70E740481C1C}">
                <a14:useLocalDpi xmlns:a14="http://schemas.microsoft.com/office/drawing/2010/main" val="0"/>
              </a:ext>
            </a:extLst>
          </a:blip>
          <a:srcRect l="31546" t="25047" r="21519" b="14369"/>
          <a:stretch>
            <a:fillRect/>
          </a:stretch>
        </p:blipFill>
        <p:spPr bwMode="auto">
          <a:xfrm>
            <a:off x="1143000" y="3657600"/>
            <a:ext cx="16684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66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l="39561"/>
          <a:stretch>
            <a:fillRect/>
          </a:stretch>
        </p:blipFill>
        <p:spPr bwMode="auto">
          <a:xfrm>
            <a:off x="457200" y="1828800"/>
            <a:ext cx="2743200" cy="27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Rectangle 2"/>
          <p:cNvSpPr>
            <a:spLocks noGrp="1" noChangeArrowheads="1"/>
          </p:cNvSpPr>
          <p:nvPr>
            <p:ph type="title"/>
          </p:nvPr>
        </p:nvSpPr>
        <p:spPr>
          <a:xfrm>
            <a:off x="34636" y="457200"/>
            <a:ext cx="9007237" cy="752033"/>
          </a:xfrm>
        </p:spPr>
        <p:txBody>
          <a:bodyPr>
            <a:noAutofit/>
          </a:bodyPr>
          <a:lstStyle/>
          <a:p>
            <a:pPr eaLnBrk="1" hangingPunct="1">
              <a:lnSpc>
                <a:spcPct val="100000"/>
              </a:lnSpc>
            </a:pPr>
            <a:r>
              <a:rPr lang="en-US" altLang="en-US" sz="2800" dirty="0" smtClean="0">
                <a:solidFill>
                  <a:srgbClr val="00B0F0"/>
                </a:solidFill>
                <a:effectLst/>
                <a:latin typeface="+mj-lt"/>
              </a:rPr>
              <a:t>There </a:t>
            </a:r>
            <a:r>
              <a:rPr lang="en-US" altLang="en-US" sz="2800" dirty="0" smtClean="0">
                <a:solidFill>
                  <a:srgbClr val="00B0F0"/>
                </a:solidFill>
                <a:effectLst/>
                <a:latin typeface="+mj-lt"/>
              </a:rPr>
              <a:t>are a lot of fun things to do at the hospital! </a:t>
            </a:r>
            <a:r>
              <a:rPr lang="en-US" altLang="en-US" sz="2800" dirty="0" smtClean="0">
                <a:solidFill>
                  <a:srgbClr val="00B0F0"/>
                </a:solidFill>
                <a:latin typeface="Bodoni MT" pitchFamily="18" charset="0"/>
              </a:rPr>
              <a:t/>
            </a:r>
            <a:br>
              <a:rPr lang="en-US" altLang="en-US" sz="2800" dirty="0" smtClean="0">
                <a:solidFill>
                  <a:srgbClr val="00B0F0"/>
                </a:solidFill>
                <a:latin typeface="Bodoni MT" pitchFamily="18" charset="0"/>
              </a:rPr>
            </a:br>
            <a:endParaRPr lang="en-US" altLang="en-US" sz="2800" dirty="0" smtClean="0">
              <a:solidFill>
                <a:srgbClr val="00B0F0"/>
              </a:solidFill>
              <a:latin typeface="Bodoni MT" pitchFamily="18" charset="0"/>
            </a:endParaRPr>
          </a:p>
        </p:txBody>
      </p:sp>
      <p:sp>
        <p:nvSpPr>
          <p:cNvPr id="4" name="Rectangle 2"/>
          <p:cNvSpPr txBox="1">
            <a:spLocks noChangeArrowheads="1"/>
          </p:cNvSpPr>
          <p:nvPr/>
        </p:nvSpPr>
        <p:spPr>
          <a:xfrm>
            <a:off x="173183" y="1062912"/>
            <a:ext cx="3332018" cy="752033"/>
          </a:xfrm>
          <a:prstGeom prst="rect">
            <a:avLst/>
          </a:prstGeom>
        </p:spPr>
        <p:txBody>
          <a:bodyPr vert="horz" lIns="91440" tIns="45720" rIns="91440" bIns="45720" rtlCol="0" anchor="b">
            <a:normAutofit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altLang="en-US" sz="2200" dirty="0" smtClean="0">
                <a:solidFill>
                  <a:srgbClr val="00B0F0"/>
                </a:solidFill>
                <a:effectLst/>
                <a:latin typeface="+mj-lt"/>
              </a:rPr>
              <a:t>1. A big screen with moving pictures!</a:t>
            </a:r>
            <a:endParaRPr lang="en-US" altLang="en-US" sz="2000" dirty="0" smtClean="0">
              <a:solidFill>
                <a:srgbClr val="00B0F0"/>
              </a:solidFill>
              <a:latin typeface="Bodoni MT" pitchFamily="18" charset="0"/>
            </a:endParaRPr>
          </a:p>
        </p:txBody>
      </p:sp>
      <p:pic>
        <p:nvPicPr>
          <p:cNvPr id="5" name="Picture 5" descr="http://www.collyd.com/wp-content/uploads/2015/04/IMG_1107.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12"/>
          <a:stretch/>
        </p:blipFill>
        <p:spPr bwMode="auto">
          <a:xfrm>
            <a:off x="6675666" y="2087585"/>
            <a:ext cx="2359722" cy="321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aquavisiontech.com/wp-content/uploads/2014/10/Fish-Aquarium-at-Childrens-Hospital-in-Bost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33" t="10598" b="17348"/>
          <a:stretch/>
        </p:blipFill>
        <p:spPr bwMode="auto">
          <a:xfrm>
            <a:off x="3369746" y="3494245"/>
            <a:ext cx="2993326" cy="22375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200400" y="5562600"/>
            <a:ext cx="3332018" cy="752033"/>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altLang="en-US" sz="2200" dirty="0" smtClean="0">
                <a:solidFill>
                  <a:srgbClr val="00B0F0"/>
                </a:solidFill>
                <a:effectLst/>
                <a:latin typeface="+mj-lt"/>
              </a:rPr>
              <a:t>2. A fish tank</a:t>
            </a:r>
            <a:endParaRPr lang="en-US" altLang="en-US" sz="2000" dirty="0" smtClean="0">
              <a:solidFill>
                <a:srgbClr val="00B0F0"/>
              </a:solidFill>
              <a:latin typeface="Bodoni MT" pitchFamily="18" charset="0"/>
            </a:endParaRPr>
          </a:p>
        </p:txBody>
      </p:sp>
      <p:sp>
        <p:nvSpPr>
          <p:cNvPr id="8" name="Rectangle 2"/>
          <p:cNvSpPr txBox="1">
            <a:spLocks noChangeArrowheads="1"/>
          </p:cNvSpPr>
          <p:nvPr/>
        </p:nvSpPr>
        <p:spPr>
          <a:xfrm>
            <a:off x="6189518" y="1062912"/>
            <a:ext cx="3332018" cy="752033"/>
          </a:xfrm>
          <a:prstGeom prst="rect">
            <a:avLst/>
          </a:prstGeom>
        </p:spPr>
        <p:txBody>
          <a:bodyPr vert="horz" lIns="91440" tIns="45720" rIns="91440" bIns="45720" rtlCol="0" anchor="b">
            <a:normAutofit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altLang="en-US" sz="2200" dirty="0" smtClean="0">
                <a:solidFill>
                  <a:srgbClr val="00B0F0"/>
                </a:solidFill>
                <a:effectLst/>
                <a:latin typeface="+mj-lt"/>
              </a:rPr>
              <a:t>3. Stairs that make music! </a:t>
            </a:r>
            <a:endParaRPr lang="en-US" altLang="en-US" sz="2000" dirty="0" smtClean="0">
              <a:solidFill>
                <a:srgbClr val="00B0F0"/>
              </a:solidFill>
              <a:latin typeface="Bodoni MT" pitchFamily="18" charset="0"/>
            </a:endParaRPr>
          </a:p>
        </p:txBody>
      </p:sp>
    </p:spTree>
    <p:extLst>
      <p:ext uri="{BB962C8B-B14F-4D97-AF65-F5344CB8AC3E}">
        <p14:creationId xmlns:p14="http://schemas.microsoft.com/office/powerpoint/2010/main" val="381604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47700" y="1130542"/>
            <a:ext cx="7620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smtClean="0">
                <a:solidFill>
                  <a:srgbClr val="0000FF"/>
                </a:solidFill>
                <a:latin typeface="+mj-lt"/>
              </a:rPr>
              <a:t/>
            </a:r>
            <a:br>
              <a:rPr lang="en-US" altLang="en-US" sz="1800" dirty="0" smtClean="0">
                <a:solidFill>
                  <a:srgbClr val="0000FF"/>
                </a:solidFill>
                <a:latin typeface="+mj-lt"/>
              </a:rPr>
            </a:br>
            <a:r>
              <a:rPr lang="en-US" altLang="en-US" dirty="0" smtClean="0">
                <a:solidFill>
                  <a:srgbClr val="00B0F0"/>
                </a:solidFill>
                <a:latin typeface="+mj-lt"/>
              </a:rPr>
              <a:t>This is the cafeteria where I can eat. </a:t>
            </a:r>
            <a:endParaRPr lang="en-US" altLang="en-US" dirty="0">
              <a:solidFill>
                <a:srgbClr val="00B0F0"/>
              </a:solidFill>
              <a:latin typeface="+mj-lt"/>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33800"/>
            <a:ext cx="4114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s://c.o0bg.com/rf/image_1920w/Boston/2011-2020/2015/06/29/BostonGlobe.com/Arts/Images/chefs_0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3657600"/>
            <a:ext cx="4344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58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_PS.Private\Child Life\Areas &amp; Units\7 south\pictures\CHB &amp; 7 South pics\Picture 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13" y="1981200"/>
            <a:ext cx="6213049" cy="466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108123" y="312043"/>
            <a:ext cx="67844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00B0F0"/>
                </a:solidFill>
                <a:latin typeface="+mj-lt"/>
              </a:rPr>
              <a:t>These are elevators that go all the way up to the 11</a:t>
            </a:r>
            <a:r>
              <a:rPr lang="en-US" altLang="en-US" baseline="30000" dirty="0" smtClean="0">
                <a:solidFill>
                  <a:srgbClr val="00B0F0"/>
                </a:solidFill>
                <a:latin typeface="+mj-lt"/>
              </a:rPr>
              <a:t>th</a:t>
            </a:r>
            <a:r>
              <a:rPr lang="en-US" altLang="en-US" dirty="0" smtClean="0">
                <a:solidFill>
                  <a:srgbClr val="00B0F0"/>
                </a:solidFill>
                <a:latin typeface="+mj-lt"/>
              </a:rPr>
              <a:t> floor where Owen is staying!</a:t>
            </a:r>
            <a:endParaRPr lang="en-US" altLang="en-US" dirty="0" smtClean="0">
              <a:solidFill>
                <a:srgbClr val="00B0F0"/>
              </a:solidFill>
              <a:latin typeface="+mj-lt"/>
            </a:endParaRPr>
          </a:p>
        </p:txBody>
      </p:sp>
    </p:spTree>
    <p:extLst>
      <p:ext uri="{BB962C8B-B14F-4D97-AF65-F5344CB8AC3E}">
        <p14:creationId xmlns:p14="http://schemas.microsoft.com/office/powerpoint/2010/main" val="3129681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817</TotalTime>
  <Words>419</Words>
  <Application>Microsoft Office PowerPoint</Application>
  <PresentationFormat>On-screen Show (4:3)</PresentationFormat>
  <Paragraphs>48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My Story About My Baby Brother, Owen</vt:lpstr>
      <vt:lpstr>PowerPoint Presentation</vt:lpstr>
      <vt:lpstr>PowerPoint Presentation</vt:lpstr>
      <vt:lpstr>We do not always need to go to the hospital when we are sick.  </vt:lpstr>
      <vt:lpstr>PowerPoint Presentation</vt:lpstr>
      <vt:lpstr>PowerPoint Presentation</vt:lpstr>
      <vt:lpstr>There are a lot of fun things to do at the hospital!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Story About My Baby Sister,</dc:title>
  <dc:creator>Mazzucco, Mariah</dc:creator>
  <cp:lastModifiedBy>Dulude, Lauren</cp:lastModifiedBy>
  <cp:revision>111</cp:revision>
  <cp:lastPrinted>2019-01-04T20:04:13Z</cp:lastPrinted>
  <dcterms:created xsi:type="dcterms:W3CDTF">2017-12-07T18:02:41Z</dcterms:created>
  <dcterms:modified xsi:type="dcterms:W3CDTF">2020-04-22T20:13:42Z</dcterms:modified>
</cp:coreProperties>
</file>